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3" r:id="rId3"/>
    <p:sldId id="265" r:id="rId4"/>
    <p:sldId id="271" r:id="rId5"/>
    <p:sldId id="270" r:id="rId6"/>
    <p:sldId id="264" r:id="rId7"/>
    <p:sldId id="266" r:id="rId8"/>
    <p:sldId id="267" r:id="rId9"/>
    <p:sldId id="268" r:id="rId10"/>
    <p:sldId id="269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77" autoAdjust="0"/>
  </p:normalViewPr>
  <p:slideViewPr>
    <p:cSldViewPr>
      <p:cViewPr varScale="1">
        <p:scale>
          <a:sx n="65" d="100"/>
          <a:sy n="6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455E77-4730-4044-A6AB-7FA398A29EE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452B-3209-426D-98FF-294DD475B5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197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biologylabs.utah.edu/jorgensen/wayned/ape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bytesizebio.net/index.php/2009/09/13/the-new-natural-history/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ghr.nlm.nih.gov/gene/BRCA1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http://biologylabs.utah.edu/jorgensen/wayned/ape/</a:t>
            </a:r>
            <a:r>
              <a:rPr lang="en-US" dirty="0" smtClean="0"/>
              <a:t> (reads</a:t>
            </a:r>
            <a:r>
              <a:rPr lang="en-US" baseline="0" dirty="0" smtClean="0"/>
              <a:t> screen)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http://bytesizebio.net/index.php/2009/09/13/the-new-natural-history/</a:t>
            </a:r>
            <a:r>
              <a:rPr lang="en-US" dirty="0" smtClean="0"/>
              <a:t> (Sequencing machine)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452B-3209-426D-98FF-294DD475B5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55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http://ghr.nlm.nih.gov/gene/BRCA1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452B-3209-426D-98FF-294DD475B5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783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5D47870-480D-4B5C-B793-5463A47CC719}" type="datetimeFigureOut">
              <a:rPr lang="en-US" smtClean="0"/>
              <a:t>6/7/2012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2C3F21D-4413-4AEF-B33E-EF21492DBEF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Cancer data and efficient sequencing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Ruchik</a:t>
            </a:r>
            <a:r>
              <a:rPr lang="en-US" dirty="0" smtClean="0"/>
              <a:t> S. </a:t>
            </a:r>
            <a:r>
              <a:rPr lang="en-US" dirty="0" err="1" smtClean="0"/>
              <a:t>Yajnik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03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01136"/>
          </a:xfrm>
        </p:spPr>
        <p:txBody>
          <a:bodyPr/>
          <a:lstStyle/>
          <a:p>
            <a:r>
              <a:rPr lang="en-US" dirty="0" smtClean="0"/>
              <a:t>Trolling human genome…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1200"/>
            <a:ext cx="6777317" cy="3851429"/>
          </a:xfrm>
        </p:spPr>
        <p:txBody>
          <a:bodyPr/>
          <a:lstStyle/>
          <a:p>
            <a:r>
              <a:rPr lang="en-US" dirty="0" smtClean="0"/>
              <a:t>Once the defective </a:t>
            </a:r>
            <a:r>
              <a:rPr lang="en-US" dirty="0" err="1" smtClean="0"/>
              <a:t>dsDNA</a:t>
            </a:r>
            <a:r>
              <a:rPr lang="en-US" dirty="0" smtClean="0"/>
              <a:t> is copied, more copies are made and at this point the defect from the original BRCA1 gene are added to the genome of the new </a:t>
            </a:r>
            <a:r>
              <a:rPr lang="en-US" dirty="0" err="1" smtClean="0"/>
              <a:t>dsDNA</a:t>
            </a:r>
            <a:r>
              <a:rPr lang="en-US" dirty="0" smtClean="0"/>
              <a:t> copies. </a:t>
            </a:r>
          </a:p>
          <a:p>
            <a:r>
              <a:rPr lang="en-US" dirty="0" smtClean="0"/>
              <a:t>The accumulation of these </a:t>
            </a:r>
            <a:r>
              <a:rPr lang="en-US" dirty="0" err="1" smtClean="0"/>
              <a:t>indels</a:t>
            </a:r>
            <a:r>
              <a:rPr lang="en-US" dirty="0" smtClean="0"/>
              <a:t> causes the cancer to be more aggressive.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/>
          <a:lstStyle/>
          <a:p>
            <a:r>
              <a:rPr lang="en-US" dirty="0" smtClean="0"/>
              <a:t>Project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28800"/>
            <a:ext cx="6777317" cy="4003829"/>
          </a:xfrm>
        </p:spPr>
        <p:txBody>
          <a:bodyPr/>
          <a:lstStyle/>
          <a:p>
            <a:r>
              <a:rPr lang="en-US" dirty="0" smtClean="0"/>
              <a:t>The aim for my project is to use an algorithm developed by the Ph.D. students in my group to look at these large datasets.</a:t>
            </a:r>
          </a:p>
          <a:p>
            <a:r>
              <a:rPr lang="en-US" dirty="0" smtClean="0"/>
              <a:t>The algorithm/tool is called </a:t>
            </a:r>
            <a:r>
              <a:rPr lang="en-US" dirty="0" err="1" smtClean="0"/>
              <a:t>TreQ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TreQ</a:t>
            </a:r>
            <a:r>
              <a:rPr lang="en-US" dirty="0" smtClean="0"/>
              <a:t> will be used to re-analyze datasets keeping efficiency in mind.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831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/>
          <a:lstStyle/>
          <a:p>
            <a:r>
              <a:rPr lang="en-US" dirty="0" smtClean="0"/>
              <a:t>Additional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05000"/>
            <a:ext cx="6777317" cy="3927629"/>
          </a:xfrm>
        </p:spPr>
        <p:txBody>
          <a:bodyPr/>
          <a:lstStyle/>
          <a:p>
            <a:r>
              <a:rPr lang="en-US" dirty="0" smtClean="0"/>
              <a:t>In addition to running </a:t>
            </a:r>
            <a:r>
              <a:rPr lang="en-US" dirty="0" err="1" smtClean="0"/>
              <a:t>TreQ</a:t>
            </a:r>
            <a:r>
              <a:rPr lang="en-US" dirty="0" smtClean="0"/>
              <a:t> on these datasets, I will also generate reports on these runs.</a:t>
            </a:r>
          </a:p>
          <a:p>
            <a:r>
              <a:rPr lang="en-US" dirty="0" smtClean="0"/>
              <a:t>The reports and graphs will be included on the Wiki page of our group using certain Python modules.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125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52600"/>
            <a:ext cx="6777317" cy="4080029"/>
          </a:xfrm>
        </p:spPr>
        <p:txBody>
          <a:bodyPr/>
          <a:lstStyle/>
          <a:p>
            <a:r>
              <a:rPr lang="en-US" dirty="0" smtClean="0"/>
              <a:t>NIH – Genetic Home Reference</a:t>
            </a:r>
          </a:p>
          <a:p>
            <a:r>
              <a:rPr lang="en-US" dirty="0" smtClean="0"/>
              <a:t> University of Utah, Biology Labs, </a:t>
            </a:r>
            <a:r>
              <a:rPr lang="en-US" dirty="0"/>
              <a:t>M. Wayne </a:t>
            </a:r>
            <a:r>
              <a:rPr lang="en-US" dirty="0" smtClean="0"/>
              <a:t>Davis – Reads Screen</a:t>
            </a:r>
          </a:p>
          <a:p>
            <a:r>
              <a:rPr lang="en-US" dirty="0" smtClean="0"/>
              <a:t>Bytesizebio.net, </a:t>
            </a:r>
            <a:r>
              <a:rPr lang="en-US" dirty="0" err="1" smtClean="0"/>
              <a:t>Iddo</a:t>
            </a:r>
            <a:r>
              <a:rPr lang="en-US" dirty="0" smtClean="0"/>
              <a:t> Friedberg – </a:t>
            </a:r>
            <a:r>
              <a:rPr lang="en-US" smtClean="0"/>
              <a:t>Sequencing Machine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738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sequencing?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00200"/>
            <a:ext cx="6777317" cy="4232429"/>
          </a:xfrm>
        </p:spPr>
        <p:txBody>
          <a:bodyPr/>
          <a:lstStyle/>
          <a:p>
            <a:r>
              <a:rPr lang="en-US" dirty="0" smtClean="0"/>
              <a:t>DNA sequencing is a broad collection of several methods which determine the order of the nucleic bases Adenine, Cytosine, Guanine and Thymine.</a:t>
            </a:r>
          </a:p>
          <a:p>
            <a:r>
              <a:rPr lang="en-US" dirty="0" smtClean="0"/>
              <a:t>In our research we usually focus on Next Generation Sequencing as it has been shown to work with large datasets.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23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0"/>
            <a:ext cx="7024744" cy="724936"/>
          </a:xfrm>
        </p:spPr>
        <p:txBody>
          <a:bodyPr>
            <a:normAutofit/>
          </a:bodyPr>
          <a:lstStyle/>
          <a:p>
            <a:r>
              <a:rPr lang="en-US" dirty="0" smtClean="0"/>
              <a:t>Key Players in Genetics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1600200"/>
            <a:ext cx="3941596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http://t1.gstatic.com/images?q=tbn:ANd9GcRWZ_DYFjmz0LnNNed1go5xdqczSJU4gnyVL_ITKokcqWaOKvzd1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41960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t3.gstatic.com/images?q=tbn:ANd9GcQVg2Zc_UI7beKiAe5E_JUgBuWVTcxJ3yQs_Dahc2LTqeebghu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183030" cy="262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9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/>
          <a:lstStyle/>
          <a:p>
            <a:r>
              <a:rPr lang="en-US" dirty="0" smtClean="0"/>
              <a:t>Reads from sequencing…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295400" y="2819400"/>
            <a:ext cx="6477000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24000" y="31242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667000" y="31242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33900" y="31242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629400" y="31242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43100" y="32766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695700" y="32766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733003" y="32766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350410" y="32766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24000" y="34290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072581" y="34290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13903" y="34290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220132" y="34290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201197" y="35814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07658" y="3583858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533900" y="3581400"/>
            <a:ext cx="8382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71600" y="2209800"/>
            <a:ext cx="1905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Genome</a:t>
            </a:r>
            <a:endParaRPr lang="en-US" dirty="0"/>
          </a:p>
        </p:txBody>
      </p:sp>
      <p:sp>
        <p:nvSpPr>
          <p:cNvPr id="24" name="Right Brace 23"/>
          <p:cNvSpPr/>
          <p:nvPr/>
        </p:nvSpPr>
        <p:spPr>
          <a:xfrm>
            <a:off x="7781003" y="3048000"/>
            <a:ext cx="228600" cy="762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946308" y="3231732"/>
            <a:ext cx="122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Reads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295400" y="3842266"/>
            <a:ext cx="648560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839132" y="3429000"/>
            <a:ext cx="38100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220132" y="3429000"/>
            <a:ext cx="714068" cy="4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6350410" y="3429000"/>
            <a:ext cx="69809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048500" y="3416398"/>
            <a:ext cx="419100" cy="3936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3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725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Deletion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352800" y="2438400"/>
            <a:ext cx="2514600" cy="304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676400" y="2590800"/>
            <a:ext cx="6324600" cy="0"/>
          </a:xfrm>
          <a:prstGeom prst="straightConnector1">
            <a:avLst/>
          </a:prstGeom>
          <a:ln w="762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76400" y="4191000"/>
            <a:ext cx="6324600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352800" y="4038600"/>
            <a:ext cx="1295400" cy="3048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648200" y="4038600"/>
            <a:ext cx="1219200" cy="3048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H="1" flipV="1">
            <a:off x="3352800" y="2743200"/>
            <a:ext cx="1295400" cy="1295400"/>
          </a:xfrm>
          <a:prstGeom prst="line">
            <a:avLst/>
          </a:prstGeom>
          <a:ln>
            <a:prstDash val="lg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648200" y="2743200"/>
            <a:ext cx="1219200" cy="1295400"/>
          </a:xfrm>
          <a:prstGeom prst="line">
            <a:avLst/>
          </a:prstGeom>
          <a:ln>
            <a:prstDash val="lg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1905000" y="2590800"/>
            <a:ext cx="1447800" cy="1447800"/>
          </a:xfrm>
          <a:prstGeom prst="line">
            <a:avLst/>
          </a:prstGeom>
          <a:ln>
            <a:prstDash val="lg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867400" y="2590800"/>
            <a:ext cx="1447800" cy="1447800"/>
          </a:xfrm>
          <a:prstGeom prst="line">
            <a:avLst/>
          </a:prstGeom>
          <a:ln>
            <a:prstDash val="lg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905000" y="1981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Ref. Genome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80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72536"/>
          </a:xfrm>
        </p:spPr>
        <p:txBody>
          <a:bodyPr>
            <a:noAutofit/>
          </a:bodyPr>
          <a:lstStyle/>
          <a:p>
            <a:r>
              <a:rPr lang="en-US" sz="2800" dirty="0" smtClean="0"/>
              <a:t>Case Study: Triple –</a:t>
            </a:r>
            <a:r>
              <a:rPr lang="en-US" sz="2800" dirty="0" err="1" smtClean="0"/>
              <a:t>ve</a:t>
            </a:r>
            <a:r>
              <a:rPr lang="en-US" sz="2800" dirty="0" smtClean="0"/>
              <a:t> Breast Cancer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52600"/>
            <a:ext cx="6777317" cy="4080029"/>
          </a:xfrm>
        </p:spPr>
        <p:txBody>
          <a:bodyPr/>
          <a:lstStyle/>
          <a:p>
            <a:r>
              <a:rPr lang="en-US" dirty="0" smtClean="0"/>
              <a:t>Triple negative breast cancer is caused due to a mutation in the BRCA1 gene.</a:t>
            </a:r>
          </a:p>
          <a:p>
            <a:r>
              <a:rPr lang="en-US" dirty="0" smtClean="0"/>
              <a:t>According to the “Genetics Home Reference” website maintained by the NIH, the official name for this gene is: Breast Cancer 1, Early Onset.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9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762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BRCA1 in Detail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3492" y="1828800"/>
            <a:ext cx="6777317" cy="4003829"/>
          </a:xfrm>
        </p:spPr>
        <p:txBody>
          <a:bodyPr/>
          <a:lstStyle/>
          <a:p>
            <a:r>
              <a:rPr lang="en-US" dirty="0"/>
              <a:t>The </a:t>
            </a:r>
            <a:r>
              <a:rPr lang="en-US" i="1" dirty="0"/>
              <a:t>BRCA1</a:t>
            </a:r>
            <a:r>
              <a:rPr lang="en-US" dirty="0"/>
              <a:t> gene belongs to a class of genes known as tumor suppressor genes. </a:t>
            </a:r>
            <a:endParaRPr lang="en-US" dirty="0" smtClean="0"/>
          </a:p>
          <a:p>
            <a:r>
              <a:rPr lang="en-US" dirty="0" smtClean="0"/>
              <a:t>Like </a:t>
            </a:r>
            <a:r>
              <a:rPr lang="en-US" dirty="0"/>
              <a:t>many other tumor suppressors, the protein produced from the </a:t>
            </a:r>
            <a:r>
              <a:rPr lang="en-US" i="1" dirty="0"/>
              <a:t>BRCA1</a:t>
            </a:r>
            <a:r>
              <a:rPr lang="en-US" dirty="0"/>
              <a:t> gene helps prevent cells from growing and dividing too rapidly or in an uncontrolled way.</a:t>
            </a:r>
          </a:p>
        </p:txBody>
      </p:sp>
    </p:spTree>
    <p:extLst>
      <p:ext uri="{BB962C8B-B14F-4D97-AF65-F5344CB8AC3E}">
        <p14:creationId xmlns:p14="http://schemas.microsoft.com/office/powerpoint/2010/main" val="152807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24936"/>
          </a:xfrm>
        </p:spPr>
        <p:txBody>
          <a:bodyPr/>
          <a:lstStyle/>
          <a:p>
            <a:r>
              <a:rPr lang="en-US" dirty="0" smtClean="0"/>
              <a:t>BRCA1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05000"/>
            <a:ext cx="6777317" cy="3927629"/>
          </a:xfrm>
        </p:spPr>
        <p:txBody>
          <a:bodyPr/>
          <a:lstStyle/>
          <a:p>
            <a:r>
              <a:rPr lang="en-US" dirty="0" smtClean="0"/>
              <a:t>Research indicates that BRCA1 regulates the activity of other genes and also plays a critical role in embryonic development.</a:t>
            </a:r>
          </a:p>
          <a:p>
            <a:r>
              <a:rPr lang="en-US" dirty="0" smtClean="0"/>
              <a:t>Researchers have also indicated that most mutations (~1000) are related to an increased risk of breast cancer.</a:t>
            </a:r>
          </a:p>
          <a:p>
            <a:r>
              <a:rPr lang="en-US" dirty="0" smtClean="0"/>
              <a:t>In addition to female breast cancer, it also increases risk for fallopian tube cancer, male breast cancer and pancreatic cancer.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29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01136"/>
          </a:xfrm>
        </p:spPr>
        <p:txBody>
          <a:bodyPr/>
          <a:lstStyle/>
          <a:p>
            <a:r>
              <a:rPr lang="en-US" dirty="0" smtClean="0"/>
              <a:t>How it gets bad…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57400"/>
            <a:ext cx="6777317" cy="377522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BRCA1 gene is written into our genome and so technically speaking we are at risk of cancer. </a:t>
            </a:r>
          </a:p>
          <a:p>
            <a:r>
              <a:rPr lang="en-US" dirty="0" smtClean="0"/>
              <a:t>Triple –</a:t>
            </a:r>
            <a:r>
              <a:rPr lang="en-US" dirty="0" err="1" smtClean="0"/>
              <a:t>ve</a:t>
            </a:r>
            <a:r>
              <a:rPr lang="en-US" dirty="0" smtClean="0"/>
              <a:t> breast cancer has an early onset and so the double stranded DNA (</a:t>
            </a:r>
            <a:r>
              <a:rPr lang="en-US" dirty="0" err="1" smtClean="0"/>
              <a:t>dsDNA</a:t>
            </a:r>
            <a:r>
              <a:rPr lang="en-US" dirty="0" smtClean="0"/>
              <a:t>) will try to repair itself.</a:t>
            </a:r>
          </a:p>
          <a:p>
            <a:r>
              <a:rPr lang="en-US" dirty="0" smtClean="0"/>
              <a:t>In the process of reparations, small deletions (</a:t>
            </a:r>
            <a:r>
              <a:rPr lang="en-US" dirty="0" err="1" smtClean="0"/>
              <a:t>indels</a:t>
            </a:r>
            <a:r>
              <a:rPr lang="en-US" dirty="0" smtClean="0"/>
              <a:t>) are introduced and thus copies of the defective </a:t>
            </a:r>
            <a:r>
              <a:rPr lang="en-US" dirty="0" err="1" smtClean="0"/>
              <a:t>dsDNA</a:t>
            </a:r>
            <a:r>
              <a:rPr lang="en-US" dirty="0" smtClean="0"/>
              <a:t> are created.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71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215</TotalTime>
  <Words>450</Words>
  <Application>Microsoft Office PowerPoint</Application>
  <PresentationFormat>On-screen Show (4:3)</PresentationFormat>
  <Paragraphs>45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Austin</vt:lpstr>
      <vt:lpstr>Cancer data and efficient sequencing</vt:lpstr>
      <vt:lpstr>What is sequencing? </vt:lpstr>
      <vt:lpstr>Key Players in Genetics</vt:lpstr>
      <vt:lpstr>Reads from sequencing…</vt:lpstr>
      <vt:lpstr>Deletion</vt:lpstr>
      <vt:lpstr>Case Study: Triple –ve Breast Cancer</vt:lpstr>
      <vt:lpstr>BRCA1 in Detail</vt:lpstr>
      <vt:lpstr>BRCA1 cont.</vt:lpstr>
      <vt:lpstr>How it gets bad…</vt:lpstr>
      <vt:lpstr>Trolling human genome…</vt:lpstr>
      <vt:lpstr>Project Goal</vt:lpstr>
      <vt:lpstr>Additional Responsibilities</vt:lpstr>
      <vt:lpstr>Acknowledgements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Efficient Algorithms for Sequencing Data</dc:title>
  <dc:creator>Ruchik S. Yajnik</dc:creator>
  <cp:lastModifiedBy>Ruchik S. Yajnik</cp:lastModifiedBy>
  <cp:revision>18</cp:revision>
  <dcterms:created xsi:type="dcterms:W3CDTF">2012-06-07T17:37:05Z</dcterms:created>
  <dcterms:modified xsi:type="dcterms:W3CDTF">2012-06-08T00:52:03Z</dcterms:modified>
</cp:coreProperties>
</file>